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4"/>
  </p:notesMasterIdLst>
  <p:sldIdLst>
    <p:sldId id="256" r:id="rId2"/>
    <p:sldId id="418" r:id="rId3"/>
    <p:sldId id="257" r:id="rId4"/>
    <p:sldId id="419" r:id="rId5"/>
    <p:sldId id="409" r:id="rId6"/>
    <p:sldId id="411" r:id="rId7"/>
    <p:sldId id="412" r:id="rId8"/>
    <p:sldId id="427" r:id="rId9"/>
    <p:sldId id="413" r:id="rId10"/>
    <p:sldId id="422" r:id="rId11"/>
    <p:sldId id="426" r:id="rId12"/>
    <p:sldId id="428" r:id="rId13"/>
    <p:sldId id="432" r:id="rId14"/>
    <p:sldId id="430" r:id="rId15"/>
    <p:sldId id="434" r:id="rId16"/>
    <p:sldId id="431" r:id="rId17"/>
    <p:sldId id="433" r:id="rId18"/>
    <p:sldId id="436" r:id="rId19"/>
    <p:sldId id="416" r:id="rId20"/>
    <p:sldId id="414" r:id="rId21"/>
    <p:sldId id="435" r:id="rId22"/>
    <p:sldId id="421" r:id="rId23"/>
  </p:sldIdLst>
  <p:sldSz cx="9144000" cy="5143500" type="screen16x9"/>
  <p:notesSz cx="7099300" cy="10234613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K Crayon Crumble" panose="00070001040701010105" pitchFamily="18" charset="0"/>
      <p:regular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27A0"/>
    <a:srgbClr val="0565A8"/>
    <a:srgbClr val="44279F"/>
    <a:srgbClr val="E96B0D"/>
    <a:srgbClr val="FF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892" autoAdjust="0"/>
  </p:normalViewPr>
  <p:slideViewPr>
    <p:cSldViewPr>
      <p:cViewPr>
        <p:scale>
          <a:sx n="100" d="100"/>
          <a:sy n="100" d="100"/>
        </p:scale>
        <p:origin x="-224" y="976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899" cy="3836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2" cy="511731"/>
          </a:xfrm>
          <a:prstGeom prst="rect">
            <a:avLst/>
          </a:prstGeom>
          <a:noFill/>
          <a:ln>
            <a:noFill/>
          </a:ln>
        </p:spPr>
        <p:txBody>
          <a:bodyPr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nl-NL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9858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Let’s see what is an Actor.</a:t>
            </a:r>
          </a:p>
          <a:p>
            <a:pPr lvl="0">
              <a:spcBef>
                <a:spcPts val="0"/>
              </a:spcBef>
              <a:buNone/>
            </a:pPr>
            <a:endParaRPr lang="en-GB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Actor model, everything is an actor.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 “actor” is really just an analog for human participants in a system. </a:t>
            </a:r>
            <a:endParaRPr lang="en-US" i="1" dirty="0" smtClean="0"/>
          </a:p>
          <a:p>
            <a:pPr lvl="0">
              <a:spcBef>
                <a:spcPts val="0"/>
              </a:spcBef>
              <a:buNone/>
            </a:pPr>
            <a:r>
              <a:rPr lang="en-US" i="1" dirty="0" smtClean="0"/>
              <a:t>Actually it is a simple class which has its own State and </a:t>
            </a:r>
            <a:r>
              <a:rPr lang="en-US" i="1" dirty="0" err="1" smtClean="0"/>
              <a:t>Behaviour</a:t>
            </a:r>
            <a:r>
              <a:rPr lang="en-US" i="1" dirty="0" smtClean="0"/>
              <a:t>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Messages Are Immutable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 passing is asynchronous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- the actor who sent the message can continue to do other work while the receiving actor processes the sender’s message.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Messages Sent Are Placed In A “Mailbox” That Belongs to the Actor.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the actor is ready to process a message, the mailbox will push the message into the actor’s </a:t>
            </a:r>
            <a:r>
              <a:rPr lang="en-US" i="1" dirty="0" err="1" smtClean="0"/>
              <a:t>OnReceive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method and run the actor’s message-processing methods.</a:t>
            </a:r>
            <a:endParaRPr lang="en-US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Messages Are Immutable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message passing is asynchronous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- the actor who sent the message can continue to do other work while the receiving actor processes the sender’s message.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Messages Sent Are Placed In A “Mailbox” That Belongs to the Actor.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the actor is ready to process a message, the mailbox will push the message into the actor’s </a:t>
            </a:r>
            <a:r>
              <a:rPr lang="en-US" i="1" dirty="0" err="1" smtClean="0"/>
              <a:t>OnReceive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method and run the actor’s message-processing methods.</a:t>
            </a:r>
            <a:endParaRPr lang="en-US" sz="1200" b="1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Actors are created and started, and then they spend most of their lives receiving messages. </a:t>
            </a:r>
          </a:p>
          <a:p>
            <a:pPr lvl="0">
              <a:spcBef>
                <a:spcPts val="0"/>
              </a:spcBef>
              <a:buNone/>
            </a:pPr>
            <a:endParaRPr lang="en-US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you no longer need an actor, you can terminate or “stop” an actor.</a:t>
            </a:r>
          </a:p>
          <a:p>
            <a:pPr lvl="0">
              <a:spcBef>
                <a:spcPts val="0"/>
              </a:spcBef>
              <a:buNone/>
            </a:pPr>
            <a:endParaRPr lang="en-GB" sz="1200" b="0" i="1" u="none" strike="noStrike" kern="1200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the event that an actor accidentally crashes (i.e. throws an unhandled </a:t>
            </a:r>
            <a:r>
              <a:rPr lang="en-US" dirty="0" smtClean="0"/>
              <a:t>Exception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,) the actor’s supervisor will automatically restart the actor’s lifecycle from scratch - without losing any of the remaining messages still in the actor’s mailbox.</a:t>
            </a:r>
            <a:endParaRPr lang="en-US" i="1"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Supervision describes a dependency relationship between actors: the supervisor delegates tasks to subordinates and therefore must respond to their failures. When a subordinate detects a failure (i.e. throws an exception), it suspends itself and all its subordinates and sends a message to its supervisor, signaling failure. Depending on the nature of the work to be supervised and the nature of the failure, the supervisor has a choice of the following four options: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Resume the subordinate, keeping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Restart the subordinate, clearing out its accumulated internal state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Stop the subordinate permanently</a:t>
            </a:r>
          </a:p>
          <a:p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Escalate the failure, thereby failing itself</a:t>
            </a:r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67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19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200" b="0" i="1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7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725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532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09929" y="4861441"/>
            <a:ext cx="5679439" cy="460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Dark Blue E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0" y="2591760"/>
            <a:ext cx="6012160" cy="772076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0" y="3370460"/>
            <a:ext cx="6012160" cy="497433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0" y="3875735"/>
            <a:ext cx="6012160" cy="640230"/>
          </a:xfrm>
          <a:prstGeom prst="rect">
            <a:avLst/>
          </a:prstGeom>
          <a:solidFill>
            <a:srgbClr val="184278">
              <a:alpha val="81960"/>
            </a:srgbClr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44000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5166360" y="1001712"/>
            <a:ext cx="3452039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31762" algn="l" rtl="0">
              <a:spcBef>
                <a:spcPts val="320"/>
              </a:spcBef>
              <a:buClr>
                <a:schemeClr val="accent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44093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640935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932673" y="1009650"/>
            <a:ext cx="2209046" cy="3544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600" b="1" i="0" u="none" strike="noStrike" cap="none">
                <a:solidFill>
                  <a:srgbClr val="5491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80963" algn="l" rtl="0">
              <a:lnSpc>
                <a:spcPct val="104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206375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96850" algn="l" rtl="0">
              <a:spcBef>
                <a:spcPts val="280"/>
              </a:spcBef>
              <a:buClr>
                <a:schemeClr val="accen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7AB22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E44417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sz="2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rgbClr val="FFFFFF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21876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121876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3129932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3129932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5041101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5041101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6952270" y="2398013"/>
            <a:ext cx="1682383" cy="24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6952270" y="2671571"/>
            <a:ext cx="1682383" cy="16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buClr>
                <a:schemeClr val="accent2"/>
              </a:buClr>
              <a:buFont typeface="Arial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8400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9"/>
          </p:nvPr>
        </p:nvSpPr>
        <p:spPr>
          <a:xfrm>
            <a:off x="1566179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13"/>
          </p:nvPr>
        </p:nvSpPr>
        <p:spPr>
          <a:xfrm>
            <a:off x="3477346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14"/>
          </p:nvPr>
        </p:nvSpPr>
        <p:spPr>
          <a:xfrm>
            <a:off x="5382432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15"/>
          </p:nvPr>
        </p:nvSpPr>
        <p:spPr>
          <a:xfrm>
            <a:off x="7299685" y="1221676"/>
            <a:ext cx="987552" cy="98755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80"/>
              </a:spcBef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3478"/>
            <a:ext cx="755576" cy="533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3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hapter 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798319" y="1132680"/>
            <a:ext cx="6659879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E5E5E"/>
              </a:buClr>
              <a:buFont typeface="Calibri"/>
              <a:buNone/>
              <a:defRPr sz="2700" b="1" i="0" u="none" strike="noStrike" cap="non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798319" y="228600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accent2"/>
              </a:buClr>
              <a:buFont typeface="Arial"/>
              <a:buNone/>
              <a:defRPr sz="2200" b="0" i="0" u="none" strike="noStrike" cap="none">
                <a:solidFill>
                  <a:srgbClr val="C5C5C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98989"/>
              </a:buClr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10"/>
            <a:ext cx="1466599" cy="51434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- small 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360"/>
              </a:spcBef>
              <a:buClr>
                <a:schemeClr val="accen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9863" marR="0" lvl="2" indent="-555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00050" marR="0" lvl="3" indent="-1206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31825" marR="0" lvl="4" indent="-12382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483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440000" y="488156"/>
            <a:ext cx="7179807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045" y="0"/>
            <a:ext cx="718865" cy="82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440000" y="0"/>
            <a:ext cx="7179807" cy="729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Calibri"/>
              <a:buNone/>
              <a:defRPr sz="27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440000" y="1016520"/>
            <a:ext cx="7179807" cy="3519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spcBef>
                <a:spcPts val="440"/>
              </a:spcBef>
              <a:buClr>
                <a:schemeClr val="accent2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1175" marR="0" lvl="1" indent="-1682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1363" marR="0" lvl="2" indent="-119062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31875" marR="0" lvl="3" indent="-180975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14450" marR="0" lvl="4" indent="-171450" algn="l" rtl="0">
              <a:spcBef>
                <a:spcPts val="360"/>
              </a:spcBef>
              <a:buClr>
                <a:schemeClr val="accent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hyperlink" Target="Film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5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212579">
            <a:off x="2002015" y="1922742"/>
            <a:ext cx="5362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Lapusneanu Gabi</a:t>
            </a:r>
            <a:r>
              <a:rPr lang="en-GB" sz="2400" b="1" dirty="0" smtClean="0">
                <a:solidFill>
                  <a:srgbClr val="FFC000"/>
                </a:solidFill>
                <a:latin typeface="DK Crayon Crumble" panose="03070001040701010105" pitchFamily="66" charset="0"/>
              </a:rPr>
              <a:t> </a:t>
            </a:r>
            <a:endParaRPr lang="en-US" sz="2400" b="1" dirty="0">
              <a:solidFill>
                <a:srgbClr val="FFC0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1271049">
            <a:off x="2407866" y="1750468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Actor</a:t>
            </a:r>
            <a:r>
              <a:rPr lang="en-GB" sz="2400" b="1" dirty="0" smtClean="0">
                <a:solidFill>
                  <a:srgbClr val="FFFF00"/>
                </a:solidFill>
                <a:latin typeface="DK Crayon Crumble" panose="03070001040701010105" pitchFamily="66" charset="0"/>
              </a:rPr>
              <a:t> Model</a:t>
            </a:r>
            <a:endParaRPr lang="en-US" sz="2400" b="1" dirty="0">
              <a:solidFill>
                <a:srgbClr val="FFFF00"/>
              </a:solidFill>
              <a:latin typeface="DK Crayon Crumble" panose="03070001040701010105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184798">
            <a:off x="2578050" y="2445649"/>
            <a:ext cx="152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smtClean="0">
                <a:solidFill>
                  <a:srgbClr val="E96B0D"/>
                </a:solidFill>
                <a:latin typeface="DK Crayon Crumble" panose="03070001040701010105" pitchFamily="66" charset="0"/>
              </a:rPr>
              <a:t>Akka.NET</a:t>
            </a:r>
            <a:endParaRPr lang="en-US" sz="2400" b="1" dirty="0">
              <a:solidFill>
                <a:srgbClr val="E96B0D"/>
              </a:solidFill>
              <a:latin typeface="DK Crayon Crumble" panose="03070001040701010105" pitchFamily="66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:\Akka.Net Presentation\images\actorSys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0" y="898284"/>
            <a:ext cx="9144909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371950"/>
            <a:ext cx="9141274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129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1" y="898284"/>
            <a:ext cx="9143091" cy="29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Shape 141" descr=" 141"/>
          <p:cNvSpPr/>
          <p:nvPr/>
        </p:nvSpPr>
        <p:spPr>
          <a:xfrm>
            <a:off x="907" y="4155926"/>
            <a:ext cx="9141274" cy="7310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9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10" y="3867894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8953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" y="890468"/>
            <a:ext cx="9143088" cy="42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503651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8903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Every Actor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a Parent.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54810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308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communicate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each other through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messages.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8545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4308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communicate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each other through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messages.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431040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Actors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have a well defined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Life-Cycle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65620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0" y="898284"/>
            <a:ext cx="9161518" cy="38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Shape 141" descr=" 141"/>
          <p:cNvSpPr/>
          <p:nvPr/>
        </p:nvSpPr>
        <p:spPr>
          <a:xfrm>
            <a:off x="-910" y="4730834"/>
            <a:ext cx="9161518" cy="515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An Actor </a:t>
            </a:r>
            <a:r>
              <a:rPr lang="en-US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its strategy for handling faults of its children.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99788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1681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hlinkClick r:id="rId2" action="ppaction://program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18031"/>
            <a:ext cx="9143088" cy="38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Silent, a Short Film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Image result for dolby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26" y="4672809"/>
            <a:ext cx="46325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2440" y="101977"/>
            <a:ext cx="463251" cy="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7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94"/>
          <p:cNvSpPr txBox="1"/>
          <p:nvPr/>
        </p:nvSpPr>
        <p:spPr>
          <a:xfrm>
            <a:off x="6851285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12113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452" y="887453"/>
            <a:ext cx="4571544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887453"/>
            <a:ext cx="4572452" cy="42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End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231589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91" y="3291830"/>
            <a:ext cx="1695575" cy="113863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2154" y="2715766"/>
            <a:ext cx="3571247" cy="70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180727" y="2841461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043608" y="2931790"/>
            <a:ext cx="2160240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Dead </a:t>
            </a: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Letter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2154" y="3478432"/>
            <a:ext cx="3571247" cy="67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2154" y="4227933"/>
            <a:ext cx="3569897" cy="64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8103" y="2715766"/>
            <a:ext cx="3647614" cy="70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179511" y="355386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79511" y="4299942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043608" y="3651869"/>
            <a:ext cx="2160240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User </a:t>
            </a: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Guardian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1069974" y="4417960"/>
            <a:ext cx="2349897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System </a:t>
            </a: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Guardian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8389639" y="2833783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583015" y="2931800"/>
            <a:ext cx="2649900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en-GB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Scheduler</a:t>
            </a:r>
            <a:endParaRPr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8103" y="3435846"/>
            <a:ext cx="3635895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8388424" y="355386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566344" y="3664953"/>
            <a:ext cx="2649899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Event System</a:t>
            </a:r>
            <a:endParaRPr lang="nl-NL"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8103" y="4227933"/>
            <a:ext cx="3635895" cy="6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531000" y="4417950"/>
            <a:ext cx="2649900" cy="3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 smtClean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Configuration</a:t>
            </a:r>
            <a:endParaRPr sz="2000" dirty="0">
              <a:solidFill>
                <a:srgbClr val="FFFFFF"/>
              </a:solidFill>
              <a:latin typeface="DK Crayon Crumble" panose="00070001040701010105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8388424" y="4273944"/>
            <a:ext cx="502841" cy="386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7AA9D4"/>
              </a:buClr>
              <a:buSzPct val="25000"/>
              <a:buFont typeface="Arial"/>
              <a:buNone/>
            </a:pPr>
            <a:r>
              <a:rPr lang="nl-NL" sz="2000" dirty="0">
                <a:solidFill>
                  <a:srgbClr val="FFFFFF"/>
                </a:solidFill>
                <a:latin typeface="DK Crayon Crumble" panose="00070001040701010105" pitchFamily="18" charset="0"/>
                <a:ea typeface="Roboto"/>
                <a:cs typeface="Roboto"/>
                <a:sym typeface="Roboto"/>
              </a:rPr>
              <a:t>06</a:t>
            </a: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80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	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34" name="Shape 141" descr=" 141"/>
          <p:cNvSpPr/>
          <p:nvPr/>
        </p:nvSpPr>
        <p:spPr>
          <a:xfrm>
            <a:off x="720873" y="1141260"/>
            <a:ext cx="8168482" cy="4943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nl-NL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Actor System </a:t>
            </a:r>
            <a:r>
              <a:rPr lang="nl-NL" sz="20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our root on actors structure. 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5" name="Shape 142" descr=" 142"/>
          <p:cNvCxnSpPr/>
          <p:nvPr/>
        </p:nvCxnSpPr>
        <p:spPr>
          <a:xfrm>
            <a:off x="687760" y="1004296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141" descr=" 141"/>
          <p:cNvSpPr/>
          <p:nvPr/>
        </p:nvSpPr>
        <p:spPr>
          <a:xfrm>
            <a:off x="718546" y="1793889"/>
            <a:ext cx="8423636" cy="10398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The </a:t>
            </a:r>
            <a:r>
              <a:rPr lang="en-US" sz="20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System </a:t>
            </a:r>
            <a:r>
              <a:rPr lang="en-US" sz="20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as a collaborating ensemble of actors is the natural unit for managing shared facilities like scheduling services, configuration, logging, etc.</a:t>
            </a:r>
            <a:endParaRPr lang="nl-NL" sz="20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1" name="Shape 142" descr=" 142"/>
          <p:cNvCxnSpPr/>
          <p:nvPr/>
        </p:nvCxnSpPr>
        <p:spPr>
          <a:xfrm>
            <a:off x="683568" y="1779662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188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2" grpId="0"/>
      <p:bldP spid="106" grpId="0"/>
      <p:bldP spid="107" grpId="0"/>
      <p:bldP spid="108" grpId="0"/>
      <p:bldP spid="109" grpId="0"/>
      <p:bldP spid="110" grpId="0"/>
      <p:bldP spid="111" grpId="0"/>
      <p:bldP spid="113" grpId="0"/>
      <p:bldP spid="114" grpId="0"/>
      <p:bldP spid="117" grpId="0"/>
      <p:bldP spid="118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Shape 12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4"/>
          <p:cNvSpPr txBox="1"/>
          <p:nvPr/>
        </p:nvSpPr>
        <p:spPr>
          <a:xfrm>
            <a:off x="7092280" y="2989284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49461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istory of actors mov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6" y="787944"/>
            <a:ext cx="9145648" cy="164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41" descr=" 141"/>
          <p:cNvSpPr/>
          <p:nvPr/>
        </p:nvSpPr>
        <p:spPr>
          <a:xfrm>
            <a:off x="612774" y="2331662"/>
            <a:ext cx="5940424" cy="1041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originated </a:t>
            </a:r>
            <a:r>
              <a:rPr lang="nl-NL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 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1973.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38" name="Shape 142" descr=" 142"/>
          <p:cNvCxnSpPr/>
          <p:nvPr/>
        </p:nvCxnSpPr>
        <p:spPr>
          <a:xfrm>
            <a:off x="576535" y="2727291"/>
            <a:ext cx="0" cy="646331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141" descr=" 141"/>
          <p:cNvSpPr/>
          <p:nvPr/>
        </p:nvSpPr>
        <p:spPr>
          <a:xfrm>
            <a:off x="611514" y="3133587"/>
            <a:ext cx="6957608" cy="13103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nl-NL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is a mathematical model of concurrent computation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.</a:t>
            </a:r>
            <a:r>
              <a:rPr lang="nl-NL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endParaRPr lang="nl-NL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cxnSp>
        <p:nvCxnSpPr>
          <p:cNvPr id="40" name="Shape 142" descr=" 142"/>
          <p:cNvCxnSpPr/>
          <p:nvPr/>
        </p:nvCxnSpPr>
        <p:spPr>
          <a:xfrm>
            <a:off x="576535" y="3579862"/>
            <a:ext cx="1" cy="1008112"/>
          </a:xfrm>
          <a:prstGeom prst="straightConnector1">
            <a:avLst/>
          </a:prstGeom>
          <a:noFill/>
          <a:ln w="25400" cap="flat" cmpd="sng">
            <a:solidFill>
              <a:srgbClr val="ADCA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94"/>
          <p:cNvSpPr txBox="1"/>
          <p:nvPr/>
        </p:nvSpPr>
        <p:spPr>
          <a:xfrm>
            <a:off x="7415679" y="4520951"/>
            <a:ext cx="1728321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Carl Hewitt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57" y="2555773"/>
            <a:ext cx="1695575" cy="196898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2427733"/>
            <a:ext cx="9143091" cy="12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510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" y="787944"/>
            <a:ext cx="9150712" cy="17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hape 94"/>
          <p:cNvSpPr txBox="1"/>
          <p:nvPr/>
        </p:nvSpPr>
        <p:spPr>
          <a:xfrm>
            <a:off x="1134206" y="72767"/>
            <a:ext cx="8229600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2" y="142329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141" descr=" 141"/>
          <p:cNvSpPr/>
          <p:nvPr/>
        </p:nvSpPr>
        <p:spPr>
          <a:xfrm>
            <a:off x="2483768" y="2355726"/>
            <a:ext cx="3881106" cy="27320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endParaRPr lang="en-US" sz="3200" b="1" dirty="0" smtClean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en-US" sz="3200" b="1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Actor Model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has 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mostly been associated </a:t>
            </a:r>
            <a:r>
              <a:rPr lang="en-US" sz="3200" dirty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</a:t>
            </a:r>
            <a:r>
              <a:rPr lang="en-US" sz="3200" dirty="0" err="1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Erlang</a:t>
            </a:r>
            <a:r>
              <a:rPr lang="en-US" sz="3200" dirty="0" smtClean="0">
                <a:solidFill>
                  <a:srgbClr val="546E7A"/>
                </a:solidFill>
                <a:highlight>
                  <a:srgbClr val="FFFFFF"/>
                </a:highlight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 programming language. </a:t>
            </a:r>
            <a:endParaRPr lang="en-US" sz="3200" dirty="0">
              <a:solidFill>
                <a:srgbClr val="546E7A"/>
              </a:solidFill>
              <a:highlight>
                <a:srgbClr val="FFFFFF"/>
              </a:highlight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94" y="2547308"/>
            <a:ext cx="2779126" cy="252427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" y="2547308"/>
            <a:ext cx="2485374" cy="254043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09" y="5087746"/>
            <a:ext cx="9143091" cy="67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6044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 descr="node.js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 descr="Imagini pentru 2 way icon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 descr="Imagini pentru 2 way icon"/>
          <p:cNvSpPr/>
          <p:nvPr/>
        </p:nvSpPr>
        <p:spPr>
          <a:xfrm>
            <a:off x="612775" y="3127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 descr="Imagini pentru 2 way icon"/>
          <p:cNvSpPr/>
          <p:nvPr/>
        </p:nvSpPr>
        <p:spPr>
          <a:xfrm>
            <a:off x="765175" y="4651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94"/>
          <p:cNvSpPr txBox="1"/>
          <p:nvPr/>
        </p:nvSpPr>
        <p:spPr>
          <a:xfrm>
            <a:off x="1652382" y="3291830"/>
            <a:ext cx="6015962" cy="6713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22486B"/>
              </a:buClr>
              <a:buSzPct val="25000"/>
            </a:pPr>
            <a:r>
              <a:rPr lang="nl-NL" sz="3200" b="1" dirty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Programming </a:t>
            </a:r>
            <a:r>
              <a:rPr lang="nl-NL" sz="32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with Actors</a:t>
            </a:r>
            <a:endParaRPr lang="nl-NL" sz="32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5" y="966031"/>
            <a:ext cx="3111770" cy="1991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1292062"/>
            <a:ext cx="1637134" cy="446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38552"/>
            <a:ext cx="948066" cy="4464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00" y="18647"/>
            <a:ext cx="508998" cy="4464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80" y="2554402"/>
            <a:ext cx="1344722" cy="446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33" y="546693"/>
            <a:ext cx="395123" cy="4464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64" y="289917"/>
            <a:ext cx="446490" cy="446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3" y="2554402"/>
            <a:ext cx="458698" cy="446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48" y="3068585"/>
            <a:ext cx="344804" cy="4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79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" name="Shape 94"/>
          <p:cNvSpPr txBox="1"/>
          <p:nvPr/>
        </p:nvSpPr>
        <p:spPr>
          <a:xfrm>
            <a:off x="7004928" y="2989284"/>
            <a:ext cx="1671528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2166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9983"/>
            <a:ext cx="9137749" cy="19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94"/>
          <p:cNvSpPr txBox="1"/>
          <p:nvPr/>
        </p:nvSpPr>
        <p:spPr>
          <a:xfrm>
            <a:off x="7004927" y="2989284"/>
            <a:ext cx="1671529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Demo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2" name="Shape 94"/>
          <p:cNvSpPr txBox="1"/>
          <p:nvPr/>
        </p:nvSpPr>
        <p:spPr>
          <a:xfrm>
            <a:off x="460374" y="2986978"/>
            <a:ext cx="1681155" cy="3768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en-US" sz="2000" b="1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Introduction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63838"/>
            <a:ext cx="1671529" cy="16883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7" y="3366144"/>
            <a:ext cx="1671529" cy="168607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/>
          <p:cNvSpPr/>
          <p:nvPr/>
        </p:nvSpPr>
        <p:spPr>
          <a:xfrm>
            <a:off x="0" y="885985"/>
            <a:ext cx="9137748" cy="425751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E:\Akka.Net Presentation\images\AkkaNetLogoDesig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4008"/>
            <a:ext cx="785364" cy="4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" y="771089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 descr="node.js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" y="2859782"/>
            <a:ext cx="9143091" cy="12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94"/>
          <p:cNvSpPr txBox="1"/>
          <p:nvPr/>
        </p:nvSpPr>
        <p:spPr>
          <a:xfrm>
            <a:off x="4067944" y="484996"/>
            <a:ext cx="858266" cy="21556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ro-RO" b="1" dirty="0" smtClean="0">
                <a:solidFill>
                  <a:srgbClr val="22486B"/>
                </a:solidFill>
                <a:latin typeface="Roboto"/>
                <a:ea typeface="Roboto"/>
                <a:cs typeface="Roboto"/>
                <a:sym typeface="Roboto"/>
              </a:rPr>
              <a:t>Akka.NET</a:t>
            </a:r>
            <a:endParaRPr lang="nl-NL" b="1" i="0" u="none" strike="noStrike" cap="none" dirty="0">
              <a:solidFill>
                <a:srgbClr val="2248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8" y="3358195"/>
            <a:ext cx="2967672" cy="1699666"/>
          </a:xfrm>
          <a:prstGeom prst="rect">
            <a:avLst/>
          </a:prstGeom>
          <a:effectLst>
            <a:glow rad="101600">
              <a:srgbClr val="4527A0"/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Shape 94"/>
          <p:cNvSpPr txBox="1"/>
          <p:nvPr/>
        </p:nvSpPr>
        <p:spPr>
          <a:xfrm>
            <a:off x="3042032" y="2986977"/>
            <a:ext cx="2970127" cy="37121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2486B"/>
              </a:buClr>
              <a:buSzPct val="25000"/>
              <a:buFont typeface="Calibri"/>
              <a:buNone/>
            </a:pPr>
            <a:r>
              <a:rPr lang="nl-NL" sz="2000" b="1" i="0" u="none" strike="noStrike" cap="none" dirty="0" smtClean="0">
                <a:solidFill>
                  <a:srgbClr val="22486B"/>
                </a:solidFill>
                <a:latin typeface="DK Crayon Crumble" panose="03070001040701010105" pitchFamily="66" charset="0"/>
                <a:ea typeface="Roboto"/>
                <a:cs typeface="Roboto"/>
                <a:sym typeface="Roboto"/>
              </a:rPr>
              <a:t>Concepts</a:t>
            </a:r>
            <a:endParaRPr lang="nl-NL" sz="2000" b="1" i="0" u="none" strike="noStrike" cap="none" dirty="0">
              <a:solidFill>
                <a:srgbClr val="22486B"/>
              </a:solidFill>
              <a:latin typeface="DK Crayon Crumble" panose="03070001040701010105" pitchFamily="66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37675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 Content">
  <a:themeElements>
    <a:clrScheme name="Cegeka 2015 approved">
      <a:dk1>
        <a:srgbClr val="1E1E1E"/>
      </a:dk1>
      <a:lt1>
        <a:srgbClr val="FFFFFF"/>
      </a:lt1>
      <a:dk2>
        <a:srgbClr val="898B90"/>
      </a:dk2>
      <a:lt2>
        <a:srgbClr val="5E5E5E"/>
      </a:lt2>
      <a:accent1>
        <a:srgbClr val="5490C8"/>
      </a:accent1>
      <a:accent2>
        <a:srgbClr val="7AA9D4"/>
      </a:accent2>
      <a:accent3>
        <a:srgbClr val="C5C5C5"/>
      </a:accent3>
      <a:accent4>
        <a:srgbClr val="606060"/>
      </a:accent4>
      <a:accent5>
        <a:srgbClr val="DCDCDC"/>
      </a:accent5>
      <a:accent6>
        <a:srgbClr val="7AB228"/>
      </a:accent6>
      <a:hlink>
        <a:srgbClr val="5490C8"/>
      </a:hlink>
      <a:folHlink>
        <a:srgbClr val="7AB2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411</Words>
  <Application>Microsoft Office PowerPoint</Application>
  <PresentationFormat>On-screen Show (16:9)</PresentationFormat>
  <Paragraphs>102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DK Crayon Crumble</vt:lpstr>
      <vt:lpstr>Roboto</vt:lpstr>
      <vt:lpstr>Standard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gabi</dc:creator>
  <cp:lastModifiedBy>gabi</cp:lastModifiedBy>
  <cp:revision>126</cp:revision>
  <dcterms:modified xsi:type="dcterms:W3CDTF">2019-01-05T18:03:38Z</dcterms:modified>
</cp:coreProperties>
</file>